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sldIdLst>
    <p:sldId id="262" r:id="rId2"/>
    <p:sldId id="263" r:id="rId3"/>
    <p:sldId id="257" r:id="rId4"/>
    <p:sldId id="258" r:id="rId5"/>
    <p:sldId id="333" r:id="rId6"/>
    <p:sldId id="260" r:id="rId7"/>
    <p:sldId id="357" r:id="rId8"/>
    <p:sldId id="365" r:id="rId9"/>
    <p:sldId id="358" r:id="rId10"/>
    <p:sldId id="362" r:id="rId11"/>
    <p:sldId id="359" r:id="rId12"/>
    <p:sldId id="360" r:id="rId13"/>
    <p:sldId id="361" r:id="rId14"/>
    <p:sldId id="363" r:id="rId15"/>
    <p:sldId id="280" r:id="rId16"/>
    <p:sldId id="283" r:id="rId17"/>
    <p:sldId id="271" r:id="rId18"/>
    <p:sldId id="334" r:id="rId19"/>
    <p:sldId id="337" r:id="rId20"/>
    <p:sldId id="339" r:id="rId21"/>
    <p:sldId id="343" r:id="rId22"/>
    <p:sldId id="344" r:id="rId23"/>
    <p:sldId id="347" r:id="rId24"/>
    <p:sldId id="364" r:id="rId25"/>
    <p:sldId id="265" r:id="rId26"/>
    <p:sldId id="268" r:id="rId27"/>
    <p:sldId id="294" r:id="rId28"/>
    <p:sldId id="296" r:id="rId29"/>
    <p:sldId id="306" r:id="rId30"/>
    <p:sldId id="330" r:id="rId31"/>
    <p:sldId id="320" r:id="rId32"/>
    <p:sldId id="327" r:id="rId33"/>
    <p:sldId id="328" r:id="rId34"/>
    <p:sldId id="329" r:id="rId35"/>
    <p:sldId id="313" r:id="rId36"/>
    <p:sldId id="331" r:id="rId37"/>
    <p:sldId id="314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66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4624" autoAdjust="0"/>
  </p:normalViewPr>
  <p:slideViewPr>
    <p:cSldViewPr>
      <p:cViewPr varScale="1">
        <p:scale>
          <a:sx n="45" d="100"/>
          <a:sy n="45" d="100"/>
        </p:scale>
        <p:origin x="-16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66AF0F20-A302-4A8C-8844-18AEDD2083B6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E6582E7-5006-4B39-93E6-4B50BE0065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AF0F20-A302-4A8C-8844-18AEDD2083B6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6582E7-5006-4B39-93E6-4B50BE0065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AF0F20-A302-4A8C-8844-18AEDD2083B6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6582E7-5006-4B39-93E6-4B50BE0065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AF0F20-A302-4A8C-8844-18AEDD2083B6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6582E7-5006-4B39-93E6-4B50BE0065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66AF0F20-A302-4A8C-8844-18AEDD2083B6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E6582E7-5006-4B39-93E6-4B50BE0065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AF0F20-A302-4A8C-8844-18AEDD2083B6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FE6582E7-5006-4B39-93E6-4B50BE0065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AF0F20-A302-4A8C-8844-18AEDD2083B6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FE6582E7-5006-4B39-93E6-4B50BE0065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AF0F20-A302-4A8C-8844-18AEDD2083B6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6582E7-5006-4B39-93E6-4B50BE0065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AF0F20-A302-4A8C-8844-18AEDD2083B6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6582E7-5006-4B39-93E6-4B50BE0065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66AF0F20-A302-4A8C-8844-18AEDD2083B6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E6582E7-5006-4B39-93E6-4B50BE0065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66AF0F20-A302-4A8C-8844-18AEDD2083B6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E6582E7-5006-4B39-93E6-4B50BE0065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66AF0F20-A302-4A8C-8844-18AEDD2083B6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FE6582E7-5006-4B39-93E6-4B50BE0065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.jpeg"/><Relationship Id="rId7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8.png"/><Relationship Id="rId4" Type="http://schemas.openxmlformats.org/officeDocument/2006/relationships/image" Target="../media/image14.jpe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6.jpeg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9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6.jpeg"/><Relationship Id="rId7" Type="http://schemas.microsoft.com/office/2007/relationships/hdphoto" Target="../media/hdphoto10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microsoft.com/office/2007/relationships/hdphoto" Target="../media/hdphoto11.wdp"/><Relationship Id="rId4" Type="http://schemas.openxmlformats.org/officeDocument/2006/relationships/image" Target="../media/image47.jpeg"/><Relationship Id="rId9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6.jpeg"/><Relationship Id="rId7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.jpeg"/><Relationship Id="rId7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6.jpeg"/><Relationship Id="rId7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hyperlink" Target="https://vk.com/collegepolyglot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jpeg"/><Relationship Id="rId7" Type="http://schemas.microsoft.com/office/2007/relationships/hdphoto" Target="../media/hdphoto2.wdp"/><Relationship Id="rId12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4.jpeg"/><Relationship Id="rId5" Type="http://schemas.microsoft.com/office/2007/relationships/hdphoto" Target="../media/hdphoto1.wdp"/><Relationship Id="rId10" Type="http://schemas.openxmlformats.org/officeDocument/2006/relationships/image" Target="../media/image13.jpeg"/><Relationship Id="rId4" Type="http://schemas.openxmlformats.org/officeDocument/2006/relationships/image" Target="../media/image10.jpe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6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.jpeg"/><Relationship Id="rId7" Type="http://schemas.microsoft.com/office/2007/relationships/hdphoto" Target="../media/hdphoto4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microsoft.com/office/2007/relationships/hdphoto" Target="../media/hdphoto6.wdp"/><Relationship Id="rId5" Type="http://schemas.openxmlformats.org/officeDocument/2006/relationships/image" Target="../media/image26.jpeg"/><Relationship Id="rId10" Type="http://schemas.openxmlformats.org/officeDocument/2006/relationships/image" Target="../media/image29.jpeg"/><Relationship Id="rId4" Type="http://schemas.openxmlformats.org/officeDocument/2006/relationships/image" Target="../media/image25.jpe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.jpeg"/><Relationship Id="rId7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7.jpeg"/><Relationship Id="rId4" Type="http://schemas.openxmlformats.org/officeDocument/2006/relationships/image" Target="../media/image32.jpe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5720" y="706733"/>
            <a:ext cx="87154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Профессиональное образовательное учреждение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«Международный колледж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     «Полиглот»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2" name="Dlya_prezentacii_SPOKOJNAYA_-_MUZYKA_bez_slov_(iPleer.f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96336" y="5716488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PC\Desktop\Скриншот 20-02-2019 13150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2714620"/>
            <a:ext cx="8215370" cy="392909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 advTm="7488"/>
  <p:timing>
    <p:tnLst>
      <p:par>
        <p:cTn id="1" dur="indefinite" restart="never" nodeType="tmRoot">
          <p:childTnLst>
            <p:video>
              <p:cMediaNode vol="80000" numSld="73">
                <p:cTn id="2" repeatCount="4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42853"/>
            <a:ext cx="8267700" cy="50006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571480"/>
            <a:ext cx="90011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Международный колледж «Полиглот» является членом Европейской Ассоциации школ туризма и гостеприимства, благодаря чему наши студенты имеют возможность принимать участие во многих Международных мероприятиях за рубежом.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tfry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6" y="1595688"/>
            <a:ext cx="2914500" cy="2049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17875"/>
            <a:ext cx="6120680" cy="2387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http://polyglotlife.ru/wp-content/uploads/2015/03/hgfj6744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l="10523" r="6799" b="3627"/>
          <a:stretch>
            <a:fillRect/>
          </a:stretch>
        </p:blipFill>
        <p:spPr bwMode="auto">
          <a:xfrm>
            <a:off x="214282" y="4005064"/>
            <a:ext cx="4069686" cy="2638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6" descr="http://polyglotlife.ru/wp-content/uploads/2015/03/dhfnsfehjh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55976" y="4071942"/>
            <a:ext cx="4608512" cy="2454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77757347"/>
      </p:ext>
    </p:extLst>
  </p:cSld>
  <p:clrMapOvr>
    <a:masterClrMapping/>
  </p:clrMapOvr>
  <p:transition spd="slow" advClick="0" advTm="39141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724295"/>
            <a:ext cx="892971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4572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2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Студенты  колледжа   в Лондоне  у наших  партнеров на языковой стажировке</a:t>
            </a:r>
            <a:endParaRPr lang="ru-RU" sz="22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71414"/>
            <a:ext cx="8267700" cy="642942"/>
          </a:xfrm>
          <a:prstGeom prst="rect">
            <a:avLst/>
          </a:prstGeom>
          <a:noFill/>
        </p:spPr>
      </p:pic>
      <p:pic>
        <p:nvPicPr>
          <p:cNvPr id="24580" name="Picture 4" descr="http://polyglotlife.ru/wp-content/uploads/2017/08/IMG_9361%D0%B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505" y="1052736"/>
            <a:ext cx="4032448" cy="266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://polyglotlife.ru/wp-content/uploads/2017/08/IMG_7755%D0%B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37" y="3710688"/>
            <a:ext cx="4137058" cy="3107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olyglotlife.ru/wp-content/uploads/2017/09/%D0%9B%D0%BE%D0%BD%D0%B4%D0%BE%D0%B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83" r="12604"/>
          <a:stretch/>
        </p:blipFill>
        <p:spPr bwMode="auto">
          <a:xfrm>
            <a:off x="4464860" y="1136430"/>
            <a:ext cx="4107530" cy="5425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5648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996" y="223814"/>
            <a:ext cx="8267700" cy="633418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85786" y="857232"/>
            <a:ext cx="7696227" cy="42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4572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Наши зарубежные </a:t>
            </a:r>
            <a:r>
              <a:rPr lang="ru-RU" sz="24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стажировки в Испании и Италии</a:t>
            </a:r>
            <a:endParaRPr lang="ru-RU" sz="24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Picture 4" descr="http://polyglotlife.ru/wp-content/uploads/2015/03/5djr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60867"/>
            <a:ext cx="4625030" cy="2597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polyglotlife.ru/wp-content/uploads/2015/03/hgfj6744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l="10523" r="6799" b="3627"/>
          <a:stretch>
            <a:fillRect/>
          </a:stretch>
        </p:blipFill>
        <p:spPr bwMode="auto">
          <a:xfrm>
            <a:off x="5072066" y="4071942"/>
            <a:ext cx="3929090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http://polyglotlife.ru/wp-content/uploads/2015/03/254622.jpg"/>
          <p:cNvPicPr>
            <a:picLocks noChangeAspect="1" noChangeArrowheads="1"/>
          </p:cNvPicPr>
          <p:nvPr/>
        </p:nvPicPr>
        <p:blipFill>
          <a:blip r:embed="rId7"/>
          <a:srcRect l="13743" r="12116"/>
          <a:stretch>
            <a:fillRect/>
          </a:stretch>
        </p:blipFill>
        <p:spPr bwMode="auto">
          <a:xfrm>
            <a:off x="214282" y="1357298"/>
            <a:ext cx="3639348" cy="2756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http://polyglotlife.ru/wp-content/uploads/2015/03/gfhhfgy4.jpg"/>
          <p:cNvPicPr>
            <a:picLocks noChangeAspect="1" noChangeArrowheads="1"/>
          </p:cNvPicPr>
          <p:nvPr/>
        </p:nvPicPr>
        <p:blipFill>
          <a:blip r:embed="rId8"/>
          <a:srcRect r="296" b="-4788"/>
          <a:stretch>
            <a:fillRect/>
          </a:stretch>
        </p:blipFill>
        <p:spPr bwMode="auto">
          <a:xfrm>
            <a:off x="4500562" y="1500174"/>
            <a:ext cx="4245981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3307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996" y="116632"/>
            <a:ext cx="8267700" cy="633418"/>
          </a:xfrm>
          <a:prstGeom prst="rect">
            <a:avLst/>
          </a:prstGeom>
          <a:noFill/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36374" y="750050"/>
            <a:ext cx="7696227" cy="42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4572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b="1" kern="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Посвящение в студенты</a:t>
            </a:r>
            <a:endParaRPr lang="ru-RU" sz="2400" b="1" kern="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100" name="Picture 4" descr="http://polyglotlife.ru/wp-content/uploads/2015/10/17.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14" t="19496" b="7620"/>
          <a:stretch/>
        </p:blipFill>
        <p:spPr bwMode="auto">
          <a:xfrm>
            <a:off x="7266585" y="4183947"/>
            <a:ext cx="1705857" cy="2647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polyglotlife.ru/wp-content/uploads/2015/03/24y6tw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2488" y="1139219"/>
            <a:ext cx="4579954" cy="3036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polyglotlife.ru/wp-content/uploads/2017/12/IMG-20171104-WA004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58" r="15375" b="16699"/>
          <a:stretch/>
        </p:blipFill>
        <p:spPr bwMode="auto">
          <a:xfrm>
            <a:off x="283797" y="966737"/>
            <a:ext cx="3731365" cy="3254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polyglotlife.ru/wp-content/uploads/2017/12/IMG-20171104-WA002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929" t="35074" r="31393"/>
          <a:stretch/>
        </p:blipFill>
        <p:spPr bwMode="auto">
          <a:xfrm>
            <a:off x="5220072" y="4187495"/>
            <a:ext cx="1745602" cy="2694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polyglotlife.ru/wp-content/uploads/2016/12/IMG_4276-e1481887142882-1024x527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3096"/>
            <a:ext cx="4824536" cy="2411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330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996" y="223814"/>
            <a:ext cx="8267700" cy="633418"/>
          </a:xfrm>
          <a:prstGeom prst="rect">
            <a:avLst/>
          </a:prstGeom>
          <a:noFill/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80996" y="814889"/>
            <a:ext cx="7696227" cy="42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4572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Выпускной вечер</a:t>
            </a:r>
            <a:endParaRPr lang="ru-RU" sz="24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076" name="Picture 4" descr="http://polyglotlife.ru/wp-content/uploads/2017/07/UCxe4XNCzwM-1024x6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3875810"/>
            <a:ext cx="4511684" cy="2625024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olyglotlife.ru/wp-content/uploads/2017/03/iF1312ivlBI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26" t="43379" r="17665" b="8634"/>
          <a:stretch/>
        </p:blipFill>
        <p:spPr bwMode="auto">
          <a:xfrm>
            <a:off x="0" y="1285860"/>
            <a:ext cx="4155888" cy="2571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4787698" y="-25932018"/>
            <a:ext cx="23790401" cy="2428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929066"/>
            <a:ext cx="414337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43372" y="1285860"/>
            <a:ext cx="4643438" cy="261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2707556428"/>
      </p:ext>
    </p:extLst>
  </p:cSld>
  <p:clrMapOvr>
    <a:masterClrMapping/>
  </p:clrMapOvr>
  <p:transition advTm="1330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996" y="223814"/>
            <a:ext cx="8267700" cy="49054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714356"/>
            <a:ext cx="871543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Специальность «Правоохранительная деятельность»</a:t>
            </a:r>
            <a:endParaRPr lang="ru-RU" sz="27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1142984"/>
            <a:ext cx="400052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Срок обучения по специальности: </a:t>
            </a:r>
          </a:p>
          <a:p>
            <a:pPr indent="450000" algn="just"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базе среднего общего образования – 2 г. 6 мес. </a:t>
            </a:r>
          </a:p>
          <a:p>
            <a:pPr indent="450000" algn="just"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базе основного общего образования – 3 г. 6 мес.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3071810"/>
            <a:ext cx="4714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Квалификация выпускника</a:t>
            </a:r>
          </a:p>
          <a:p>
            <a:pPr algn="just">
              <a:defRPr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                 Юрист</a:t>
            </a:r>
          </a:p>
        </p:txBody>
      </p:sp>
      <p:pic>
        <p:nvPicPr>
          <p:cNvPr id="34820" name="Picture 4" descr="http://kursoviks.com.ua/d/689517/d/pravokhranitelnaya-deyatelnost.jpg"/>
          <p:cNvPicPr>
            <a:picLocks noChangeAspect="1" noChangeArrowheads="1"/>
          </p:cNvPicPr>
          <p:nvPr/>
        </p:nvPicPr>
        <p:blipFill>
          <a:blip r:embed="rId4"/>
          <a:srcRect r="14530"/>
          <a:stretch>
            <a:fillRect/>
          </a:stretch>
        </p:blipFill>
        <p:spPr bwMode="auto">
          <a:xfrm>
            <a:off x="285720" y="3929066"/>
            <a:ext cx="857256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2" name="Picture 6" descr="http://biz-sale.ru/data/lms/img/1001_4048_gi_7201_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1214423"/>
            <a:ext cx="3925333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2246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0"/>
            <a:ext cx="8267700" cy="49054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571480"/>
            <a:ext cx="8786874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Область профессиональной деятельности выпускников по данной специальности: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1571612"/>
            <a:ext cx="800105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Юрист готовится к следующим видам деятельности:</a:t>
            </a:r>
          </a:p>
          <a:p>
            <a:pPr>
              <a:buFont typeface="Wingdings" pitchFamily="2" charset="2"/>
              <a:buChar char="Ø"/>
            </a:pPr>
            <a:r>
              <a:rPr lang="ru-RU" sz="23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Оперативно-служебная;</a:t>
            </a:r>
          </a:p>
          <a:p>
            <a:pPr>
              <a:buFont typeface="Wingdings" pitchFamily="2" charset="2"/>
              <a:buChar char="Ø"/>
            </a:pPr>
            <a:r>
              <a:rPr lang="ru-RU" sz="23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Организационно-управленческая.</a:t>
            </a:r>
            <a:endParaRPr lang="ru-RU" sz="23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071638" y="5929330"/>
            <a:ext cx="7072362" cy="76856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Знание английского языка – обязательное условие карьерного роста!</a:t>
            </a:r>
          </a:p>
        </p:txBody>
      </p:sp>
      <p:pic>
        <p:nvPicPr>
          <p:cNvPr id="10" name="Picture 2" descr="https://expert-stroypro.ru/wp-content/uploads/2017/09/stroitelnaya-ekspertiza-moskva-sud-pod-klyuch-2.jpg"/>
          <p:cNvPicPr>
            <a:picLocks noChangeAspect="1" noChangeArrowheads="1"/>
          </p:cNvPicPr>
          <p:nvPr/>
        </p:nvPicPr>
        <p:blipFill>
          <a:blip r:embed="rId4"/>
          <a:srcRect l="6513" r="3179"/>
          <a:stretch>
            <a:fillRect/>
          </a:stretch>
        </p:blipFill>
        <p:spPr bwMode="auto">
          <a:xfrm>
            <a:off x="2786050" y="2786058"/>
            <a:ext cx="5929354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2402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928670"/>
            <a:ext cx="8715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Специальность «Право и организация социального обеспечения»</a:t>
            </a:r>
            <a:endParaRPr lang="ru-RU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996" y="223814"/>
            <a:ext cx="8267700" cy="64294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1500174"/>
            <a:ext cx="392909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Срок обучения по специальности: </a:t>
            </a:r>
          </a:p>
          <a:p>
            <a:pPr indent="450000" algn="just"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базе среднего общего образования – 1г. 10 мес. </a:t>
            </a:r>
          </a:p>
          <a:p>
            <a:pPr indent="450000" algn="just"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базе основного общего образования– 2г. 10 мес.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43438" y="4572008"/>
            <a:ext cx="40719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Квалификация выпускника</a:t>
            </a:r>
          </a:p>
          <a:p>
            <a:pPr algn="just">
              <a:defRPr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                Юрист</a:t>
            </a:r>
          </a:p>
        </p:txBody>
      </p:sp>
      <p:pic>
        <p:nvPicPr>
          <p:cNvPr id="26630" name="Picture 6" descr="http://www.sgkbii.ru/files/p_k/2016/l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73452" y="-11501542"/>
            <a:ext cx="5711149" cy="4038105"/>
          </a:xfrm>
          <a:prstGeom prst="rect">
            <a:avLst/>
          </a:prstGeom>
          <a:noFill/>
        </p:spPr>
      </p:pic>
      <p:sp>
        <p:nvSpPr>
          <p:cNvPr id="26633" name="AutoShape 9" descr="http://promtorg.volgograd.ru/upload/iblock/2a9/yuridicheskaya_otvetstvennost_vid_socialnoj_otvetstvennosti_1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5" name="AutoShape 11" descr="http://promtorg.volgograd.ru/upload/iblock/2a9/yuridicheskaya_otvetstvennost_vid_socialnoj_otvetstvennosti_1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://pkgodovikov.mskobr.ru/users_files/pkgodovikov/79117489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500438"/>
            <a:ext cx="4143404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nktsnn.ru/wp-content/uploads/2015/09/droittravai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1571612"/>
            <a:ext cx="4713998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6458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996" y="223814"/>
            <a:ext cx="8267700" cy="642942"/>
          </a:xfrm>
          <a:prstGeom prst="rect">
            <a:avLst/>
          </a:prstGeom>
          <a:noFill/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571472" y="785794"/>
            <a:ext cx="8001029" cy="57148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Юрист по специальности «Право и организация социального обеспечения» готовится к следующим видам деятельности  в качестве юриста: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00562" y="2121709"/>
            <a:ext cx="43576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обеспечение реализации прав граждан в сфере пенсионного обеспечения и социальной защиты;</a:t>
            </a:r>
          </a:p>
          <a:p>
            <a:pPr algn="just" fontAlgn="base"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организационное обеспечение деятельности учреждений социальной защиты населения и органов Пенсионного фонда Российской Федерации.</a:t>
            </a:r>
            <a:endParaRPr lang="ru-RU" sz="28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8676" name="Picture 4" descr="http://fingeniy.com/wp-content/uploads/polnyi_socpaket.jpg"/>
          <p:cNvPicPr>
            <a:picLocks noChangeAspect="1" noChangeArrowheads="1"/>
          </p:cNvPicPr>
          <p:nvPr/>
        </p:nvPicPr>
        <p:blipFill>
          <a:blip r:embed="rId4"/>
          <a:srcRect l="13896" t="11749" r="11104" b="14500"/>
          <a:stretch>
            <a:fillRect/>
          </a:stretch>
        </p:blipFill>
        <p:spPr bwMode="auto">
          <a:xfrm>
            <a:off x="0" y="2121709"/>
            <a:ext cx="450056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2199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996" y="223814"/>
            <a:ext cx="8267700" cy="642942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28596" y="857232"/>
            <a:ext cx="7772400" cy="571504"/>
          </a:xfrm>
          <a:prstGeom prst="rect">
            <a:avLst/>
          </a:prstGeom>
          <a:ln>
            <a:noFill/>
          </a:ln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ln w="6350"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Наши партнеры </a:t>
            </a:r>
            <a:r>
              <a:rPr lang="ru-RU" sz="3200" b="1" dirty="0">
                <a:ln w="6350"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:</a:t>
            </a:r>
            <a:endParaRPr lang="ru-RU" sz="3200" b="1" dirty="0" smtClean="0">
              <a:ln w="6350"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7620" y="1357298"/>
            <a:ext cx="507209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indent="457200" algn="just">
              <a:buClr>
                <a:srgbClr val="660066"/>
              </a:buClr>
              <a:buFont typeface="Wingdings" pitchFamily="2" charset="2"/>
              <a:buChar char="Ø"/>
            </a:pPr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Министерство труда и социального развития Карачаево-Черкесской республики;</a:t>
            </a:r>
          </a:p>
          <a:p>
            <a:pPr marL="68580" indent="457200" algn="just">
              <a:buClr>
                <a:srgbClr val="660066"/>
              </a:buClr>
              <a:buFont typeface="Wingdings" pitchFamily="2" charset="2"/>
              <a:buChar char="Ø"/>
            </a:pPr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Фонд обязательного медицинского страхования КЧР;</a:t>
            </a:r>
          </a:p>
          <a:p>
            <a:pPr marL="68580" indent="457200" algn="just">
              <a:buClr>
                <a:srgbClr val="660066"/>
              </a:buClr>
              <a:buFont typeface="Wingdings" pitchFamily="2" charset="2"/>
              <a:buChar char="Ø"/>
            </a:pPr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Центр занятости населения;</a:t>
            </a:r>
          </a:p>
          <a:p>
            <a:pPr marL="68580" indent="457200" algn="just">
              <a:buClr>
                <a:srgbClr val="660066"/>
              </a:buClr>
              <a:buFont typeface="Wingdings" pitchFamily="2" charset="2"/>
              <a:buChar char="Ø"/>
            </a:pPr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Центр содействия малоимущим гражданам, поддержки детей-сирот и инвалидов;</a:t>
            </a:r>
          </a:p>
          <a:p>
            <a:pPr marL="68580" indent="457200" algn="just">
              <a:buClr>
                <a:srgbClr val="660066"/>
              </a:buClr>
              <a:buFont typeface="Wingdings" pitchFamily="2" charset="2"/>
              <a:buChar char="Ø"/>
            </a:pPr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Управление социальной защиты населения Карачаево-Черкесской республики;</a:t>
            </a:r>
          </a:p>
          <a:p>
            <a:pPr marL="68580" indent="457200" algn="just">
              <a:buClr>
                <a:srgbClr val="660066"/>
              </a:buClr>
              <a:buFont typeface="Wingdings" pitchFamily="2" charset="2"/>
              <a:buChar char="Ø"/>
            </a:pPr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Пенсионный фонд Российской Федерации по Карачаево-Черкесской республике.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14612" y="5937409"/>
            <a:ext cx="6429388" cy="5634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Знание английского языка – обязательное условие карьерного роста!</a:t>
            </a:r>
          </a:p>
        </p:txBody>
      </p:sp>
      <p:pic>
        <p:nvPicPr>
          <p:cNvPr id="58374" name="Picture 6" descr="http://maincomp.ru/wp-content/uploads/ar/eaecbfbe4b21e1a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357298"/>
            <a:ext cx="3643338" cy="3000396"/>
          </a:xfrm>
          <a:prstGeom prst="rect">
            <a:avLst/>
          </a:prstGeom>
          <a:noFill/>
        </p:spPr>
      </p:pic>
    </p:spTree>
  </p:cSld>
  <p:clrMapOvr>
    <a:masterClrMapping/>
  </p:clrMapOvr>
  <p:transition advTm="1847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://polyglotlife.ru/wp-content/uploads/2015/03/457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642918"/>
            <a:ext cx="5143500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Завуч\Desktop\211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4624"/>
            <a:ext cx="8267700" cy="64653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26" y="3786190"/>
            <a:ext cx="878687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Марджан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Айсовна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Дагужиева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– </a:t>
            </a:r>
          </a:p>
          <a:p>
            <a:pPr algn="just"/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учредитель, директор Международного колледжа «Полиглот», профессор, </a:t>
            </a:r>
            <a:r>
              <a:rPr lang="ru-RU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кандидат </a:t>
            </a: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филологических наук, Отличник просвещения</a:t>
            </a:r>
            <a:r>
              <a:rPr lang="ru-RU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заслуженный</a:t>
            </a:r>
            <a:endParaRPr lang="ru-RU" sz="24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just"/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                         учитель России, Директор года </a:t>
            </a:r>
            <a:r>
              <a:rPr lang="ru-RU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России 2012, 2015</a:t>
            </a: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 </a:t>
            </a:r>
          </a:p>
          <a:p>
            <a:pPr algn="just"/>
            <a:r>
              <a:rPr lang="ru-RU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                            2016 годов.</a:t>
            </a:r>
          </a:p>
          <a:p>
            <a:pPr algn="just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996" y="223814"/>
            <a:ext cx="8267700" cy="56198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000108"/>
            <a:ext cx="5000660" cy="571504"/>
          </a:xfrm>
          <a:prstGeom prst="rect">
            <a:avLst/>
          </a:prstGeom>
          <a:ln>
            <a:noFill/>
          </a:ln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 smtClean="0">
              <a:ln w="635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n w="635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n w="635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n w="635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n w="635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Наши партнеры: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b="1" dirty="0" smtClean="0">
                <a:ln w="6350"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Министерство юстиции РФ по КЧР;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b="1" dirty="0" smtClean="0">
                <a:ln w="6350"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Прокуратура КЧР;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b="1" dirty="0" smtClean="0">
                <a:ln w="6350"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Судебный департамент КЧР;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b="1" dirty="0" smtClean="0">
                <a:ln w="6350"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Следственный комитет КЧР;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b="1" dirty="0" smtClean="0">
                <a:ln w="6350"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Министерство внутренних дел России по КЧР;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b="1" dirty="0" smtClean="0">
                <a:ln w="6350"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Служба судебных приставов КЧР.</a:t>
            </a:r>
            <a:endParaRPr lang="ru-RU" sz="2400" b="1" dirty="0">
              <a:ln w="6350"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052" name="Picture 4" descr="http://r43.fssprus.ru/files/43/foto/2014/sait/02/minustbig_2014429155.jpg"/>
          <p:cNvPicPr>
            <a:picLocks noChangeAspect="1" noChangeArrowheads="1"/>
          </p:cNvPicPr>
          <p:nvPr/>
        </p:nvPicPr>
        <p:blipFill>
          <a:blip r:embed="rId4"/>
          <a:srcRect l="5493" r="17607"/>
          <a:stretch>
            <a:fillRect/>
          </a:stretch>
        </p:blipFill>
        <p:spPr bwMode="auto">
          <a:xfrm>
            <a:off x="142844" y="4643446"/>
            <a:ext cx="3000396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://nizhegorodsky.mos.ru/upload/medialibrary/176/voennyy-prokuror-razyasnyaet.jpg"/>
          <p:cNvPicPr>
            <a:picLocks noChangeAspect="1" noChangeArrowheads="1"/>
          </p:cNvPicPr>
          <p:nvPr/>
        </p:nvPicPr>
        <p:blipFill>
          <a:blip r:embed="rId5" cstate="print"/>
          <a:srcRect l="13082" r="14969"/>
          <a:stretch>
            <a:fillRect/>
          </a:stretch>
        </p:blipFill>
        <p:spPr bwMode="auto">
          <a:xfrm>
            <a:off x="3214678" y="4400576"/>
            <a:ext cx="2357454" cy="2457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http://nnovgorod.sledcom.ru/upload/site49/document_news/pictur(4)-800x6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4572008"/>
            <a:ext cx="2887389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http://zapdvina.ru/uploads/posts/2013-11/1383306907_9.jpg"/>
          <p:cNvPicPr>
            <a:picLocks noChangeAspect="1" noChangeArrowheads="1"/>
          </p:cNvPicPr>
          <p:nvPr/>
        </p:nvPicPr>
        <p:blipFill>
          <a:blip r:embed="rId7"/>
          <a:srcRect l="11231" r="10869" b="3380"/>
          <a:stretch>
            <a:fillRect/>
          </a:stretch>
        </p:blipFill>
        <p:spPr bwMode="auto">
          <a:xfrm>
            <a:off x="5715008" y="1071546"/>
            <a:ext cx="3071834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42852"/>
            <a:ext cx="8267700" cy="63341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85786" y="642918"/>
            <a:ext cx="80010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Специальность «Банковское дело»</a:t>
            </a:r>
            <a:endParaRPr lang="ru-RU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1142984"/>
            <a:ext cx="4286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Срок обучения по специальности: </a:t>
            </a:r>
          </a:p>
          <a:p>
            <a:pPr indent="450000" algn="just"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базе среднего общего образования – 1г. 10 мес. </a:t>
            </a:r>
          </a:p>
          <a:p>
            <a:pPr indent="450000" algn="just"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базе основного общего образования– 2г. 10 мес.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929190" y="4929198"/>
            <a:ext cx="40719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Квалификация выпускника</a:t>
            </a:r>
          </a:p>
          <a:p>
            <a:pPr algn="just">
              <a:defRPr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Специалист банковского дела</a:t>
            </a:r>
          </a:p>
        </p:txBody>
      </p:sp>
      <p:pic>
        <p:nvPicPr>
          <p:cNvPr id="2061" name="Picture 13" descr="http://irbis-uni.ru/upload/medialibrary/9fe/%D0%91%D0%B0%D0%BD%D0%BA%D0%BE%D0%B2%D1%81%D0%BA%D0%BE%D0%B5-%D0%B4%D0%B5%D0%BB%D0%B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4714884"/>
            <a:ext cx="4714876" cy="1997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3" name="Picture 15" descr="http://www.i.baraholka.com.ru/files/1/1/118652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0" y="1357298"/>
            <a:ext cx="4572000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5" name="Picture 17" descr="http://media.beam.usnews.com/fb/eb/839c3ebb4c65a4a48eea3296c413/150114-euro-editoria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2928934"/>
            <a:ext cx="4071966" cy="1736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1419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996" y="223814"/>
            <a:ext cx="8267700" cy="633418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42910" y="857232"/>
            <a:ext cx="7467600" cy="42862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 w="6350">
                  <a:noFill/>
                </a:ln>
                <a:solidFill>
                  <a:srgbClr val="0000FF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Наши социальные партнеры</a:t>
            </a:r>
            <a:endParaRPr kumimoji="0" lang="ru-RU" sz="3200" b="1" i="1" u="none" strike="noStrike" kern="1200" cap="none" spc="0" normalizeH="0" baseline="0" noProof="0" dirty="0">
              <a:ln w="6350">
                <a:noFill/>
              </a:ln>
              <a:solidFill>
                <a:srgbClr val="0000FF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5" name="Picture 2" descr="http://old.kprofil.ru/images/stories/posban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3" y="1285860"/>
            <a:ext cx="4143404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://samara-kredit.ru/images/sberbank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786190"/>
            <a:ext cx="371477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Завуч\Desktop\2017-2018 учебный год\для ФАТИМЫ 17-18\посещение сбербанка 3 Б\IMG-20171025-WA0002.jpg"/>
          <p:cNvPicPr>
            <a:picLocks noChangeAspect="1" noChangeArrowheads="1"/>
          </p:cNvPicPr>
          <p:nvPr/>
        </p:nvPicPr>
        <p:blipFill>
          <a:blip r:embed="rId6"/>
          <a:srcRect l="18749" r="22656" b="5208"/>
          <a:stretch>
            <a:fillRect/>
          </a:stretch>
        </p:blipFill>
        <p:spPr bwMode="auto">
          <a:xfrm>
            <a:off x="6698624" y="3890954"/>
            <a:ext cx="2445376" cy="2967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500562" y="1357298"/>
            <a:ext cx="42862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Выпускники  по данной специальности востребованы  во всех  филиалах банков по Карачаево-Черкесской республике</a:t>
            </a:r>
            <a:endParaRPr lang="ru-RU" sz="28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7410" name="Picture 2" descr="http://polyglotlife.ru/wp-content/uploads/2015/10/rq8ZmOxCWzk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4143380"/>
            <a:ext cx="3148471" cy="1889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772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996" y="223814"/>
            <a:ext cx="8267700" cy="63341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1000108"/>
            <a:ext cx="5072098" cy="230832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Многие наши студенты по итогам прохождения учебной и производственной практики успешно трудоустраиваются по </a:t>
            </a:r>
            <a:r>
              <a:rPr lang="ru-RU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специальности </a:t>
            </a: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ru-RU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Банковское дело» </a:t>
            </a: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АО «</a:t>
            </a:r>
            <a:r>
              <a:rPr lang="ru-RU" sz="24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Россельхозбанк</a:t>
            </a: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 и ПАО Сбербанк в городе  Черкесске</a:t>
            </a:r>
            <a:endParaRPr lang="ru-RU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214422"/>
            <a:ext cx="3437564" cy="2179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2051" name="Picture 3" descr="C:\Users\Завуч\Desktop\2017-2018 учебный год\для ФАТИМЫ 17-18\посещение сбербанка 3 Б\IMG-20171025-WA0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3786190"/>
            <a:ext cx="2928958" cy="2196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 l="24237" r="14237"/>
          <a:stretch>
            <a:fillRect/>
          </a:stretch>
        </p:blipFill>
        <p:spPr bwMode="auto">
          <a:xfrm>
            <a:off x="6786546" y="4572008"/>
            <a:ext cx="2357454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6386" name="Picture 2" descr="http://polyglotlife.ru/wp-content/uploads/2015/10/PgRCV2kK7t81-1024x614.jpg"/>
          <p:cNvPicPr>
            <a:picLocks noChangeAspect="1" noChangeArrowheads="1"/>
          </p:cNvPicPr>
          <p:nvPr/>
        </p:nvPicPr>
        <p:blipFill>
          <a:blip r:embed="rId7"/>
          <a:srcRect l="29899" t="23506" r="16634" b="8089"/>
          <a:stretch>
            <a:fillRect/>
          </a:stretch>
        </p:blipFill>
        <p:spPr bwMode="auto">
          <a:xfrm>
            <a:off x="214282" y="4071942"/>
            <a:ext cx="3352452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8829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785794"/>
            <a:ext cx="80724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Специальность «Программирование в компьютерных системах»</a:t>
            </a:r>
            <a:endParaRPr lang="ru-RU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996" y="223814"/>
            <a:ext cx="8267700" cy="6334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1785926"/>
            <a:ext cx="40719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Срок обучения по специальности: </a:t>
            </a:r>
          </a:p>
          <a:p>
            <a:pPr indent="450000" algn="just"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базе среднего общего образования – 2г. 10 мес. </a:t>
            </a:r>
          </a:p>
          <a:p>
            <a:pPr indent="450000" algn="just"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базе основного общего образования– 3г. 10 мес.</a:t>
            </a: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4357686" y="5000636"/>
            <a:ext cx="4572004" cy="78581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Квалификация выпускника</a:t>
            </a:r>
          </a:p>
          <a:p>
            <a:pPr marL="0" marR="0" lvl="0" indent="4500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Техник - программист</a:t>
            </a:r>
          </a:p>
        </p:txBody>
      </p:sp>
      <p:pic>
        <p:nvPicPr>
          <p:cNvPr id="13316" name="Picture 4" descr="http://vorle.ru/media/imgs/programmis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785926"/>
            <a:ext cx="4324322" cy="3028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http://www.ppk.sstu.ru/sites/default/files/Otdelen/IT/PKS/1104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643290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1419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42852"/>
            <a:ext cx="8267700" cy="633418"/>
          </a:xfrm>
          <a:prstGeom prst="rect">
            <a:avLst/>
          </a:prstGeom>
          <a:noFill/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428728" y="714356"/>
            <a:ext cx="7072362" cy="70643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 w="6350">
                  <a:noFill/>
                </a:ln>
                <a:solidFill>
                  <a:srgbClr val="0000FF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Современные кабинеты и лаборатории</a:t>
            </a:r>
          </a:p>
        </p:txBody>
      </p:sp>
      <p:pic>
        <p:nvPicPr>
          <p:cNvPr id="5" name="Picture 24" descr="10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214422"/>
            <a:ext cx="3062847" cy="2301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3" descr="10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42" y="1214422"/>
            <a:ext cx="2928958" cy="2369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1" descr="11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1857364"/>
            <a:ext cx="2864494" cy="2149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3" descr="12-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4429132"/>
            <a:ext cx="3004665" cy="2252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2" descr="12-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6116" y="4071942"/>
            <a:ext cx="3071834" cy="205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2" descr="13-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15042" y="4429132"/>
            <a:ext cx="2928958" cy="2197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8601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42852"/>
            <a:ext cx="8267700" cy="64294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85852" y="785794"/>
            <a:ext cx="6572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Специальность «Туризм»</a:t>
            </a:r>
            <a:endParaRPr lang="ru-RU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357298"/>
            <a:ext cx="400052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Срок обучения по специальности: </a:t>
            </a:r>
          </a:p>
          <a:p>
            <a:pPr indent="450000" algn="just"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базе среднего общего образования – 1г. 10 мес. </a:t>
            </a:r>
          </a:p>
          <a:p>
            <a:pPr indent="450000" algn="just"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базе основного общего образования– 2г. 10 мес.</a:t>
            </a:r>
          </a:p>
        </p:txBody>
      </p:sp>
      <p:pic>
        <p:nvPicPr>
          <p:cNvPr id="6" name="Picture 13" descr="http://i.ytimg.com/vi/80fQwIsWHeo/maxresdefaul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572008"/>
            <a:ext cx="3556024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1" descr="http://cs614627.vk.me/v614627118/eea0/g5eb_0EiRp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30" y="4286256"/>
            <a:ext cx="4643470" cy="2290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9" descr="http://cdn.pymnts.com/wp-content/uploads/2014/06/Travel-featur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48" y="1357298"/>
            <a:ext cx="457200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14282" y="3500438"/>
            <a:ext cx="40719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Квалификация выпускника</a:t>
            </a:r>
          </a:p>
          <a:p>
            <a:pPr algn="just">
              <a:defRPr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Специалист по туризму</a:t>
            </a:r>
          </a:p>
        </p:txBody>
      </p:sp>
    </p:spTree>
  </p:cSld>
  <p:clrMapOvr>
    <a:masterClrMapping/>
  </p:clrMapOvr>
  <p:transition advTm="18064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71414"/>
            <a:ext cx="8267700" cy="642942"/>
          </a:xfrm>
          <a:prstGeom prst="rect">
            <a:avLst/>
          </a:prstGeom>
          <a:noFill/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571472" y="785794"/>
            <a:ext cx="8001029" cy="57148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Специалист по туризму готовится к следующим видам деятельности: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214283" y="1643050"/>
            <a:ext cx="5000660" cy="2571768"/>
          </a:xfrm>
          <a:prstGeom prst="rect">
            <a:avLst/>
          </a:prstGeom>
        </p:spPr>
        <p:txBody>
          <a:bodyPr/>
          <a:lstStyle/>
          <a:p>
            <a:pPr marL="548640" lvl="0" indent="-411480" algn="just">
              <a:lnSpc>
                <a:spcPct val="90000"/>
              </a:lnSpc>
              <a:spcBef>
                <a:spcPct val="20000"/>
              </a:spcBef>
              <a:buClr>
                <a:srgbClr val="660066"/>
              </a:buClr>
              <a:buSzPct val="65000"/>
              <a:buFont typeface="Wingdings" pitchFamily="2" charset="2"/>
              <a:buChar char="v"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Работа в туристических  фирмах;</a:t>
            </a:r>
          </a:p>
          <a:p>
            <a:pPr marL="548640" lvl="0" indent="-411480" algn="just">
              <a:lnSpc>
                <a:spcPct val="90000"/>
              </a:lnSpc>
              <a:spcBef>
                <a:spcPct val="20000"/>
              </a:spcBef>
              <a:buClr>
                <a:srgbClr val="660066"/>
              </a:buClr>
              <a:buSzPct val="65000"/>
              <a:buFont typeface="Wingdings" pitchFamily="2" charset="2"/>
              <a:buChar char="v"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Предоставление туроператорских услуг;</a:t>
            </a:r>
          </a:p>
          <a:p>
            <a:pPr marL="548640" lvl="0" indent="-411480" algn="just">
              <a:lnSpc>
                <a:spcPct val="90000"/>
              </a:lnSpc>
              <a:spcBef>
                <a:spcPct val="20000"/>
              </a:spcBef>
              <a:buClr>
                <a:srgbClr val="660066"/>
              </a:buClr>
              <a:buSzPct val="65000"/>
              <a:buFont typeface="Wingdings" pitchFamily="2" charset="2"/>
              <a:buChar char="v"/>
              <a:defRPr/>
            </a:pPr>
            <a:r>
              <a:rPr lang="ru-RU" sz="25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Предоставление 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турагентских и э</a:t>
            </a:r>
            <a:r>
              <a:rPr lang="ru-RU" sz="25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кскурсионных</a:t>
            </a:r>
            <a:r>
              <a:rPr lang="ru-RU" sz="25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</a:t>
            </a:r>
            <a:r>
              <a:rPr lang="ru-RU" sz="25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услуг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.</a:t>
            </a:r>
          </a:p>
          <a:p>
            <a:pPr marL="548640" marR="0" lvl="0" indent="-41148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0066"/>
              </a:buClr>
              <a:buSzPct val="65000"/>
              <a:buFont typeface="Wingdings" pitchFamily="2" charset="2"/>
              <a:buChar char="v"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0066"/>
              </a:buClr>
              <a:buSzPct val="65000"/>
              <a:buFont typeface="Wingdings" pitchFamily="2" charset="2"/>
              <a:buChar char="v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556" name="Picture 4" descr="https://snob.ru/i/indoc/user_5667/ddd05ad79558b88ad043ba669f62e1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71942"/>
            <a:ext cx="8786873" cy="2571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Picture 6" descr="http://exotiktour.ru/wp-content/uploads/2016/01/Suitcase_FYT_Logo_klein-We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1357298"/>
            <a:ext cx="321471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218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996" y="223814"/>
            <a:ext cx="8267700" cy="63341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1472" y="785794"/>
            <a:ext cx="80724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Специальность «Гостиничный сервис»</a:t>
            </a:r>
            <a:endParaRPr lang="ru-RU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357298"/>
            <a:ext cx="400052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Срок обучения по специальности: </a:t>
            </a:r>
          </a:p>
          <a:p>
            <a:pPr indent="450000" algn="just"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базе среднего общего образования – 1г. 10 мес. </a:t>
            </a:r>
          </a:p>
          <a:p>
            <a:pPr indent="450000" algn="just"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базе основного общего образования– 2г. 10 мес.</a:t>
            </a: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214282" y="3286124"/>
            <a:ext cx="3929090" cy="12858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Квалификация выпускника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Менеджер</a:t>
            </a:r>
          </a:p>
        </p:txBody>
      </p:sp>
      <p:pic>
        <p:nvPicPr>
          <p:cNvPr id="7" name="Picture 10" descr="http://don-teks.ucoz.ru/raznoe/gostserv/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4286232"/>
            <a:ext cx="3571900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2" descr="http://vhotel.ru/image/hotel/827/2/2352_ring-premer-ote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213223"/>
            <a:ext cx="4214810" cy="264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1" descr="http://old.incort.ru/files/HIM_Lobby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6" y="1357298"/>
            <a:ext cx="4316797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4072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996" y="223814"/>
            <a:ext cx="8267700" cy="63341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1472" y="928670"/>
            <a:ext cx="8286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Менеджер готовится к следующим видам деятельности</a:t>
            </a:r>
            <a:endParaRPr lang="ru-RU" sz="2800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214282" y="1500175"/>
            <a:ext cx="6357982" cy="2357453"/>
          </a:xfrm>
          <a:prstGeom prst="rect">
            <a:avLst/>
          </a:prstGeom>
        </p:spPr>
        <p:txBody>
          <a:bodyPr/>
          <a:lstStyle/>
          <a:p>
            <a:pPr marL="548640" marR="0" lvl="0" indent="-41148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0066"/>
              </a:buClr>
              <a:buSzPct val="65000"/>
              <a:buFont typeface="Wingdings" pitchFamily="2" charset="2"/>
              <a:buChar char="v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Бронирование гостиничных  услуг;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0066"/>
              </a:buClr>
              <a:buSzPct val="65000"/>
              <a:buFont typeface="Wingdings" pitchFamily="2" charset="2"/>
              <a:buChar char="v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Прием, размещение и выписка гостей;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0066"/>
              </a:buClr>
              <a:buSzPct val="65000"/>
              <a:buFont typeface="Wingdings" pitchFamily="2" charset="2"/>
              <a:buChar char="v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Организация обслуживания гостей в процессе проживания;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0066"/>
              </a:buClr>
              <a:buSzPct val="65000"/>
              <a:buFont typeface="Wingdings" pitchFamily="2" charset="2"/>
              <a:buChar char="v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Продажи гостиничного продукта;</a:t>
            </a:r>
          </a:p>
          <a:p>
            <a:pPr marL="548640" marR="0" lvl="0" indent="-41148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660066"/>
              </a:buClr>
              <a:buSzPct val="65000"/>
              <a:buFont typeface="Wingdings" pitchFamily="2" charset="2"/>
              <a:buChar char="v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Управление персоналом.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</a:endParaRPr>
          </a:p>
        </p:txBody>
      </p:sp>
      <p:pic>
        <p:nvPicPr>
          <p:cNvPr id="7172" name="Picture 4" descr="http://cpiswiss.synthasite.com/resources/MBA%20Hospitality%2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857628"/>
            <a:ext cx="8786874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58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42852"/>
            <a:ext cx="8267700" cy="63341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785794"/>
            <a:ext cx="871543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Специальность «Экономика и бухгалтерский учет (по отраслям)»</a:t>
            </a:r>
            <a:endParaRPr lang="ru-RU" sz="27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428736"/>
            <a:ext cx="4286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Срок обучения по специальности: </a:t>
            </a:r>
          </a:p>
          <a:p>
            <a:pPr indent="450000" algn="just"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базе среднего общего образования – 1г. 10 мес. </a:t>
            </a:r>
          </a:p>
          <a:p>
            <a:pPr indent="450000" algn="just"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 базе основного общего образования– 2г. 10 мес.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4000504"/>
            <a:ext cx="4000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Квалификация выпускника</a:t>
            </a:r>
          </a:p>
          <a:p>
            <a:pPr algn="just">
              <a:defRPr/>
            </a:pPr>
            <a:r>
              <a:rPr lang="ru-RU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	      Бухгалтер</a:t>
            </a:r>
          </a:p>
        </p:txBody>
      </p:sp>
      <p:pic>
        <p:nvPicPr>
          <p:cNvPr id="61444" name="Picture 4" descr="http://900igr.net/datas/obschestvoznanie/Professija-bukhgalter/0014-014-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643050"/>
            <a:ext cx="4197317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4274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Завуч\Desktop\21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52"/>
            <a:ext cx="8267700" cy="646530"/>
          </a:xfrm>
          <a:prstGeom prst="rect">
            <a:avLst/>
          </a:prstGeom>
          <a:noFill/>
        </p:spPr>
      </p:pic>
      <p:pic>
        <p:nvPicPr>
          <p:cNvPr id="1026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Завуч\Desktop\21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4624"/>
            <a:ext cx="8267700" cy="59829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571480"/>
            <a:ext cx="88583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История колледжа</a:t>
            </a:r>
          </a:p>
          <a:p>
            <a:pPr indent="457200" algn="just"/>
            <a:r>
              <a:rPr lang="ru-RU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Колледж «Полиглот» имеет бессрочную государственную лицензию и государственную аккредитацию, на основании которых выпускники получают дипломы государственного образца.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3143248"/>
            <a:ext cx="2530272" cy="3621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16" y="3143248"/>
            <a:ext cx="2490352" cy="360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12" y="3143248"/>
            <a:ext cx="2461824" cy="359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6661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42852"/>
            <a:ext cx="8267700" cy="63341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714356"/>
            <a:ext cx="878687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Международном колледже «Полиглот» Вы можете получить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параллельное образование, </a:t>
            </a:r>
            <a:r>
              <a:rPr lang="ru-RU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то есть, обучаясь в школе и изучая там общеобразовательные дисциплины, Вы дистанционно параллельно являетесь студентом нашего колледжа и изучаете специальные дисциплины по выбранной специальности. </a:t>
            </a:r>
          </a:p>
          <a:p>
            <a:pPr algn="just"/>
            <a:r>
              <a:rPr lang="ru-RU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итоге, по окончании школы у Вас складываются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следующие преимущества перед сверстниками:</a:t>
            </a:r>
          </a:p>
          <a:p>
            <a:pPr algn="just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Аттестат об окончании школы;</a:t>
            </a:r>
          </a:p>
          <a:p>
            <a:pPr lvl="8" algn="just">
              <a:buFont typeface="Wingdings" pitchFamily="2" charset="2"/>
              <a:buChar char="q"/>
            </a:pPr>
            <a:r>
              <a:rPr lang="ru-RU" sz="2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Международного колледжа «Полиглот»;</a:t>
            </a:r>
          </a:p>
          <a:p>
            <a:pPr lvl="8" algn="just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Возможность поступления в ВУЗ без сдачи ЕГЭ;</a:t>
            </a:r>
          </a:p>
          <a:p>
            <a:pPr lvl="8" algn="just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Возможность трудоустройства по специальности и обучения в ВУЗе на заочном отделении</a:t>
            </a:r>
            <a:endParaRPr lang="ru-RU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4994" name="Picture 2" descr="https://im0-tub-ru.yandex.net/i?id=938d06c14173ef79e939713642ddf7ff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357694"/>
            <a:ext cx="3761082" cy="2319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</p:cSld>
  <p:clrMapOvr>
    <a:masterClrMapping/>
  </p:clrMapOvr>
  <p:transition advTm="31044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42852"/>
            <a:ext cx="8267700" cy="63341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714356"/>
            <a:ext cx="8429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При Международном колледже «Полиглот»  на протяжении 25 лет функционирует образовательный центр , где Вы  можете пройти курсы переподготовки и курсы повышения квалификации по следующим специальностям: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86116" y="1643050"/>
            <a:ext cx="564360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1. Курсы иностранных языков: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just" fontAlgn="base"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Английский;  Французский;  Немецкий; Испанский; Китайский.</a:t>
            </a:r>
          </a:p>
          <a:p>
            <a:pPr indent="450000" algn="just" fontAlgn="base"/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Преподавание ведут специалисты, прошедшие стажировку в Англии, Германии, Франции и Испании. Периодически  в колледже преподают носители языка  из учебных заведений-партнеров из Лондона.</a:t>
            </a:r>
          </a:p>
          <a:p>
            <a:pPr indent="450000" algn="just" fontAlgn="base"/>
            <a:r>
              <a:rPr lang="ru-RU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Стажировка для всех желающих в Великобритании, на Мальте и Скандинавских странах. </a:t>
            </a:r>
          </a:p>
          <a:p>
            <a:pPr indent="450000" algn="just" fontAlgn="base"/>
            <a:r>
              <a:rPr lang="ru-RU" sz="2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Интересная экскурсионная программа.</a:t>
            </a: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785926"/>
            <a:ext cx="3050281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http://polyglotlife.ru/wp-content/uploads/2015/03/IMG_2745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142844" y="4286256"/>
            <a:ext cx="3227547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9328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42852"/>
            <a:ext cx="8267700" cy="63341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14810" y="1643050"/>
            <a:ext cx="462436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/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Подготовка к ЕГЭ и ГИА: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lvl="0" algn="just" fontAlgn="base">
              <a:buFont typeface="Wingdings" pitchFamily="2" charset="2"/>
              <a:buChar char="ü"/>
            </a:pPr>
            <a:r>
              <a:rPr lang="ru-RU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Иностранный язык (все европейские языки);  </a:t>
            </a: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Русский </a:t>
            </a:r>
            <a:r>
              <a:rPr lang="ru-RU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язык;  </a:t>
            </a: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Литература</a:t>
            </a:r>
            <a:r>
              <a:rPr lang="ru-RU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;  </a:t>
            </a: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История; Физика;   Обществознание</a:t>
            </a:r>
            <a:r>
              <a:rPr lang="ru-RU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;  </a:t>
            </a: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Математика; Информатика</a:t>
            </a:r>
            <a:r>
              <a:rPr lang="ru-RU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; Химия</a:t>
            </a: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; Биология</a:t>
            </a:r>
            <a:endParaRPr lang="ru-RU" sz="2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just" fontAlgn="base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3. Компьютерные курсы по программам: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just" fontAlgn="base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Пользователь ПК;  </a:t>
            </a:r>
          </a:p>
          <a:p>
            <a:pPr algn="just" fontAlgn="base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1С: Бухгалтерия (версия 7.7, 8.0 и 8.1)</a:t>
            </a:r>
          </a:p>
          <a:p>
            <a:pPr algn="just" fontAlgn="base"/>
            <a:endParaRPr lang="ru-RU" sz="20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714356"/>
            <a:ext cx="8429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При Международном колледже «Полиглот» на протяжении 25 лет функционирует образовательный центр , где Вы  можете пройти курсы переподготовки и курсы повышения квалификации по следующим специальностям: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1924" name="Picture 4" descr="https://lubsch55.edumsko.ru/uploads/2000/1944/section/123336/1429208327_cea99c620daa.jpg?15085109018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28802"/>
            <a:ext cx="4357686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20014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42852"/>
            <a:ext cx="8267700" cy="63341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714356"/>
            <a:ext cx="842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При Международном колледже «Полиглот» уже на протяжении 25 лет функционирует образовательный центр , где Вы  можете пройти курсы переподготовки и курсы повышения квалификации по следующим специальностям:</a:t>
            </a: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43051"/>
            <a:ext cx="914400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4. Курсы профессиональной переподготовки по следующим направлениям: </a:t>
            </a:r>
          </a:p>
          <a:p>
            <a:pPr algn="just" fontAlgn="base">
              <a:buFont typeface="Wingdings" pitchFamily="2" charset="2"/>
              <a:buChar char="Ø"/>
            </a:pPr>
            <a:r>
              <a:rPr lang="ru-RU" sz="2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Переводчик в сфере профессиональной коммуникации на базе высшего, незаконченного высшего, среднего профессионального образования с уровнем знания языка выше среднего</a:t>
            </a:r>
          </a:p>
          <a:p>
            <a:pPr algn="just" fontAlgn="base">
              <a:buFont typeface="Wingdings" pitchFamily="2" charset="2"/>
              <a:buChar char="Ø"/>
            </a:pPr>
            <a:r>
              <a:rPr lang="ru-RU" sz="2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Учитель иностранного языка на базе высшего, незаконченного высшего, среднего профессионального образования с уровнем знания языка выше среднего</a:t>
            </a:r>
          </a:p>
          <a:p>
            <a:pPr algn="just" fontAlgn="base">
              <a:buFont typeface="Wingdings" pitchFamily="2" charset="2"/>
              <a:buChar char="Ø"/>
            </a:pPr>
            <a:r>
              <a:rPr lang="ru-RU" sz="2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Помощник руководителя</a:t>
            </a:r>
          </a:p>
          <a:p>
            <a:pPr algn="just" fontAlgn="base">
              <a:buFont typeface="Wingdings" pitchFamily="2" charset="2"/>
              <a:buChar char="Ø"/>
            </a:pPr>
            <a:r>
              <a:rPr lang="ru-RU" sz="2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Офис–менеджер  </a:t>
            </a:r>
          </a:p>
          <a:p>
            <a:pPr algn="just" fontAlgn="base">
              <a:buFont typeface="Wingdings" pitchFamily="2" charset="2"/>
              <a:buChar char="Ø"/>
            </a:pPr>
            <a:r>
              <a:rPr lang="ru-RU" sz="2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Секретарь–референт</a:t>
            </a:r>
          </a:p>
          <a:p>
            <a:pPr algn="just" fontAlgn="base">
              <a:buFont typeface="Wingdings" pitchFamily="2" charset="2"/>
              <a:buChar char="Ø"/>
            </a:pPr>
            <a:r>
              <a:rPr lang="ru-RU" sz="2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Делопроизводство</a:t>
            </a:r>
          </a:p>
          <a:p>
            <a:pPr algn="just" fontAlgn="base">
              <a:buFont typeface="Wingdings" pitchFamily="2" charset="2"/>
              <a:buChar char="Ø"/>
            </a:pPr>
            <a:r>
              <a:rPr lang="ru-RU" sz="2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Кадровое дело</a:t>
            </a:r>
          </a:p>
          <a:p>
            <a:pPr algn="just" fontAlgn="base">
              <a:buFont typeface="Wingdings" pitchFamily="2" charset="2"/>
              <a:buChar char="Ø"/>
            </a:pPr>
            <a:r>
              <a:rPr lang="ru-RU" sz="2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Бухгалтерский учет и налогообложение</a:t>
            </a:r>
          </a:p>
          <a:p>
            <a:pPr algn="just" fontAlgn="base">
              <a:buFont typeface="Wingdings" pitchFamily="2" charset="2"/>
              <a:buChar char="Ø"/>
            </a:pPr>
            <a:r>
              <a:rPr lang="ru-RU" sz="2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Организация и управление туристским бизнесом</a:t>
            </a:r>
          </a:p>
          <a:p>
            <a:pPr algn="just" fontAlgn="base">
              <a:buFont typeface="Wingdings" pitchFamily="2" charset="2"/>
              <a:buChar char="Ø"/>
            </a:pPr>
            <a:r>
              <a:rPr lang="ru-RU" sz="2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Гостиничный сервис;</a:t>
            </a:r>
          </a:p>
          <a:p>
            <a:pPr algn="just" fontAlgn="base">
              <a:buFont typeface="Wingdings" pitchFamily="2" charset="2"/>
              <a:buChar char="Ø"/>
            </a:pPr>
            <a:r>
              <a:rPr lang="ru-RU" sz="2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Гид –экскурсовод</a:t>
            </a:r>
          </a:p>
        </p:txBody>
      </p:sp>
      <p:pic>
        <p:nvPicPr>
          <p:cNvPr id="7170" name="Picture 2" descr="C:\Users\UserPC\Desktop\sekr_s_do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3714752"/>
            <a:ext cx="3714744" cy="278608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advTm="27425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42852"/>
            <a:ext cx="8267700" cy="63341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34" y="714356"/>
            <a:ext cx="842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При Международном колледже «Полиглот» на протяжении 25 лет функционирует образовательный центр , где Вы  можете пройти курсы переподготовки и курсы повышения квалификации по следующим специальностям:</a:t>
            </a: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868" y="1714488"/>
            <a:ext cx="52863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5. Краткосрочные дополнительные курсы по направлениям:</a:t>
            </a:r>
          </a:p>
          <a:p>
            <a:pPr algn="just" fontAlgn="base"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обучение технике маникюра, педикюра и наращиванию ногтей (срок обучения 1 месяц); </a:t>
            </a:r>
          </a:p>
          <a:p>
            <a:pPr algn="just" fontAlgn="base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обучение основам косметологии и </a:t>
            </a:r>
            <a:r>
              <a:rPr lang="ru-RU" sz="24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визажа</a:t>
            </a: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(срок обучения 2 месяца); </a:t>
            </a:r>
          </a:p>
          <a:p>
            <a:pPr algn="just" fontAlgn="base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компьютерные курсы (21 день).</a:t>
            </a:r>
          </a:p>
          <a:p>
            <a:pPr algn="ctr" fontAlgn="base"/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 всем указанным направлениям по окончании выдается диплом о профессиональной переподготовке установленного образца</a:t>
            </a:r>
            <a:endParaRPr lang="ru-RU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2948" name="Picture 4" descr="http://www.gosznak-diploms.com/images/kupit-diplom-institut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89088"/>
            <a:ext cx="3643306" cy="2768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UserPC\Desktop\s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643050"/>
            <a:ext cx="2857520" cy="264320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advTm="20779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42852"/>
            <a:ext cx="8267700" cy="633418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572132" y="1000108"/>
            <a:ext cx="2571768" cy="157163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00FF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  <a:t>ВАША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00FF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  <a:t>личная мотивация</a:t>
            </a:r>
          </a:p>
        </p:txBody>
      </p:sp>
      <p:pic>
        <p:nvPicPr>
          <p:cNvPr id="5" name="Рисунок 4" descr="put-k-uspehu.jpg"/>
          <p:cNvPicPr>
            <a:picLocks noChangeAspect="1"/>
          </p:cNvPicPr>
          <p:nvPr/>
        </p:nvPicPr>
        <p:blipFill>
          <a:blip r:embed="rId4"/>
          <a:srcRect l="6052" r="6052"/>
          <a:stretch>
            <a:fillRect/>
          </a:stretch>
        </p:blipFill>
        <p:spPr>
          <a:xfrm>
            <a:off x="142844" y="785794"/>
            <a:ext cx="4766532" cy="4058679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6" name="Текст 3"/>
          <p:cNvSpPr txBox="1">
            <a:spLocks/>
          </p:cNvSpPr>
          <p:nvPr/>
        </p:nvSpPr>
        <p:spPr>
          <a:xfrm>
            <a:off x="4857751" y="2643182"/>
            <a:ext cx="4071967" cy="3000396"/>
          </a:xfrm>
          <a:prstGeom prst="rect">
            <a:avLst/>
          </a:prstGeom>
        </p:spPr>
        <p:txBody>
          <a:bodyPr/>
          <a:lstStyle/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cs typeface="Times New Roman" pitchFamily="18" charset="0"/>
              </a:rPr>
              <a:t>Всё определяется решениями, не словами. </a:t>
            </a:r>
          </a:p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cs typeface="Times New Roman" pitchFamily="18" charset="0"/>
              </a:rPr>
              <a:t>Проявите характер и получите лучшее, достигайте успеха не только в работе, но и в жизни.</a:t>
            </a:r>
          </a:p>
        </p:txBody>
      </p:sp>
    </p:spTree>
  </p:cSld>
  <p:clrMapOvr>
    <a:masterClrMapping/>
  </p:clrMapOvr>
  <p:transition advTm="16739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42852"/>
            <a:ext cx="8267700" cy="63341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797511"/>
            <a:ext cx="864399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FF"/>
                </a:solidFill>
                <a:latin typeface="Monotype Corsiva" pitchFamily="66" charset="0"/>
              </a:rPr>
              <a:t>Контактная информация колледжа</a:t>
            </a:r>
          </a:p>
          <a:p>
            <a:r>
              <a:rPr lang="ru-RU" sz="3200" b="1" i="1" dirty="0" smtClean="0">
                <a:solidFill>
                  <a:srgbClr val="660066"/>
                </a:solidFill>
                <a:latin typeface="Monotype Corsiva" pitchFamily="66" charset="0"/>
              </a:rPr>
              <a:t>Наш адрес:</a:t>
            </a:r>
            <a:r>
              <a:rPr lang="ru-RU" sz="3200" b="1" dirty="0" smtClean="0">
                <a:solidFill>
                  <a:srgbClr val="660066"/>
                </a:solidFill>
                <a:latin typeface="Monotype Corsiva" pitchFamily="66" charset="0"/>
              </a:rPr>
              <a:t> </a:t>
            </a:r>
          </a:p>
          <a:p>
            <a:r>
              <a:rPr lang="ru-RU" sz="3200" b="1" dirty="0" smtClean="0">
                <a:solidFill>
                  <a:srgbClr val="660066"/>
                </a:solidFill>
                <a:latin typeface="Monotype Corsiva" pitchFamily="66" charset="0"/>
              </a:rPr>
              <a:t>369000, Россия, КЧР, г. Черкесск, ул. </a:t>
            </a:r>
            <a:r>
              <a:rPr lang="ru-RU" sz="3200" b="1" dirty="0" err="1" smtClean="0">
                <a:solidFill>
                  <a:srgbClr val="660066"/>
                </a:solidFill>
                <a:latin typeface="Monotype Corsiva" pitchFamily="66" charset="0"/>
              </a:rPr>
              <a:t>Доватора</a:t>
            </a:r>
            <a:r>
              <a:rPr lang="ru-RU" sz="3200" b="1" dirty="0" smtClean="0">
                <a:solidFill>
                  <a:srgbClr val="660066"/>
                </a:solidFill>
                <a:latin typeface="Monotype Corsiva" pitchFamily="66" charset="0"/>
              </a:rPr>
              <a:t> , 17.</a:t>
            </a:r>
          </a:p>
          <a:p>
            <a:r>
              <a:rPr lang="ru-RU" sz="3200" b="1" i="1" dirty="0" smtClean="0">
                <a:solidFill>
                  <a:srgbClr val="660066"/>
                </a:solidFill>
                <a:latin typeface="Monotype Corsiva" pitchFamily="66" charset="0"/>
              </a:rPr>
              <a:t>Мы всегда готовы ответить на Ваши вопросы по телефонам:</a:t>
            </a:r>
            <a:endParaRPr lang="ru-RU" sz="3200" b="1" dirty="0" smtClean="0">
              <a:solidFill>
                <a:srgbClr val="660066"/>
              </a:solidFill>
              <a:latin typeface="Monotype Corsiva" pitchFamily="66" charset="0"/>
            </a:endParaRPr>
          </a:p>
          <a:p>
            <a:r>
              <a:rPr lang="ru-RU" sz="3200" b="1" dirty="0" smtClean="0">
                <a:solidFill>
                  <a:srgbClr val="660066"/>
                </a:solidFill>
                <a:latin typeface="Monotype Corsiva" pitchFamily="66" charset="0"/>
              </a:rPr>
              <a:t>(8-878-2) 20-05-49; 20-53-00; 	8-928-397-26-75</a:t>
            </a:r>
          </a:p>
          <a:p>
            <a:endParaRPr lang="ru-RU" sz="2000" i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  <a:latin typeface="Monotype Corsiva" pitchFamily="66" charset="0"/>
              </a:rPr>
              <a:t>Наш сайт:  </a:t>
            </a:r>
            <a:r>
              <a:rPr lang="en-US" sz="2400" b="1" i="1" dirty="0" smtClean="0">
                <a:solidFill>
                  <a:srgbClr val="002060"/>
                </a:solidFill>
                <a:latin typeface="Monotype Corsiva" pitchFamily="66" charset="0"/>
              </a:rPr>
              <a:t>http</a:t>
            </a:r>
            <a:r>
              <a:rPr lang="ru-RU" sz="2400" b="1" i="1" dirty="0" smtClean="0">
                <a:solidFill>
                  <a:srgbClr val="002060"/>
                </a:solidFill>
                <a:latin typeface="Monotype Corsiva" pitchFamily="66" charset="0"/>
              </a:rPr>
              <a:t>://</a:t>
            </a:r>
            <a:r>
              <a:rPr lang="en-US" sz="2400" b="1" i="1" dirty="0" err="1" smtClean="0">
                <a:solidFill>
                  <a:srgbClr val="002060"/>
                </a:solidFill>
                <a:latin typeface="Monotype Corsiva" pitchFamily="66" charset="0"/>
              </a:rPr>
              <a:t>polyglotlife</a:t>
            </a:r>
            <a:r>
              <a:rPr lang="ru-RU" sz="2400" b="1" i="1" dirty="0" smtClean="0">
                <a:solidFill>
                  <a:srgbClr val="002060"/>
                </a:solidFill>
                <a:latin typeface="Monotype Corsiva" pitchFamily="66" charset="0"/>
              </a:rPr>
              <a:t>.</a:t>
            </a:r>
            <a:r>
              <a:rPr lang="en-US" sz="2400" b="1" i="1" dirty="0" err="1" smtClean="0">
                <a:solidFill>
                  <a:srgbClr val="002060"/>
                </a:solidFill>
                <a:latin typeface="Monotype Corsiva" pitchFamily="66" charset="0"/>
              </a:rPr>
              <a:t>ru</a:t>
            </a:r>
            <a:r>
              <a:rPr lang="ru-RU" sz="2400" b="1" i="1" dirty="0" smtClean="0">
                <a:solidFill>
                  <a:srgbClr val="002060"/>
                </a:solidFill>
                <a:latin typeface="Monotype Corsiva" pitchFamily="66" charset="0"/>
              </a:rPr>
              <a:t>/</a:t>
            </a:r>
          </a:p>
          <a:p>
            <a:r>
              <a:rPr lang="en-US" sz="2400" b="1" i="1" dirty="0" err="1" smtClean="0">
                <a:solidFill>
                  <a:srgbClr val="002060"/>
                </a:solidFill>
                <a:latin typeface="Monotype Corsiva" pitchFamily="66" charset="0"/>
              </a:rPr>
              <a:t>Instagram</a:t>
            </a:r>
            <a:r>
              <a:rPr lang="en-US" sz="2400" b="1" i="1" dirty="0" smtClean="0">
                <a:solidFill>
                  <a:srgbClr val="002060"/>
                </a:solidFill>
                <a:latin typeface="Monotype Corsiva" pitchFamily="66" charset="0"/>
              </a:rPr>
              <a:t>:  @</a:t>
            </a:r>
            <a:r>
              <a:rPr lang="en-US" sz="2400" b="1" i="1" dirty="0" err="1" smtClean="0">
                <a:solidFill>
                  <a:srgbClr val="002060"/>
                </a:solidFill>
                <a:latin typeface="Monotype Corsiva" pitchFamily="66" charset="0"/>
              </a:rPr>
              <a:t>college.polyglot</a:t>
            </a:r>
            <a:endParaRPr lang="ru-RU" sz="2400" b="1" i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2400" b="1" i="1" dirty="0" err="1" smtClean="0">
                <a:solidFill>
                  <a:srgbClr val="002060"/>
                </a:solidFill>
                <a:latin typeface="Monotype Corsiva" pitchFamily="66" charset="0"/>
              </a:rPr>
              <a:t>ВКонтакте</a:t>
            </a:r>
            <a:r>
              <a:rPr lang="en-US" sz="2400" b="1" i="1" dirty="0" smtClean="0">
                <a:solidFill>
                  <a:srgbClr val="002060"/>
                </a:solidFill>
                <a:latin typeface="Monotype Corsiva" pitchFamily="66" charset="0"/>
              </a:rPr>
              <a:t>: </a:t>
            </a:r>
            <a:r>
              <a:rPr lang="en-US" sz="2400" b="1" i="1" u="sng" dirty="0" smtClean="0">
                <a:solidFill>
                  <a:srgbClr val="002060"/>
                </a:solidFill>
                <a:latin typeface="Monotype Corsiva" pitchFamily="66" charset="0"/>
                <a:hlinkClick r:id="rId4"/>
              </a:rPr>
              <a:t>https://vk.com/collegepolyglot</a:t>
            </a:r>
            <a:endParaRPr lang="ru-RU" sz="2400" b="1" i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en-US" sz="2400" b="1" i="1" dirty="0" smtClean="0">
                <a:solidFill>
                  <a:srgbClr val="002060"/>
                </a:solidFill>
                <a:latin typeface="Monotype Corsiva" pitchFamily="66" charset="0"/>
              </a:rPr>
              <a:t>E-mail: polyglotcentre@yandex.ru</a:t>
            </a:r>
            <a:endParaRPr lang="ru-RU" sz="2400" b="1" i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en-US" sz="2000" b="1" i="1" dirty="0" smtClean="0">
                <a:solidFill>
                  <a:srgbClr val="002060"/>
                </a:solidFill>
                <a:latin typeface="Monotype Corsiva" pitchFamily="66" charset="0"/>
              </a:rPr>
              <a:t> </a:t>
            </a:r>
            <a:endParaRPr lang="ru-RU" sz="20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5" name="Picture 2" descr="F:\DSC_25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80" y="3714752"/>
            <a:ext cx="3857620" cy="2740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2043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42852"/>
            <a:ext cx="8267700" cy="633418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57158" y="1714488"/>
            <a:ext cx="3071813" cy="17859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2714612" y="5214938"/>
            <a:ext cx="5929326" cy="1085850"/>
          </a:xfrm>
          <a:prstGeom prst="rect">
            <a:avLst/>
          </a:prstGeom>
        </p:spPr>
        <p:txBody>
          <a:bodyPr/>
          <a:lstStyle/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cs typeface="Times New Roman" pitchFamily="18" charset="0"/>
              </a:rPr>
              <a:t>Международный колледж «Полиглот» ждёт вас, будущие студенты!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142984"/>
            <a:ext cx="573082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42853"/>
            <a:ext cx="8267700" cy="50006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571480"/>
            <a:ext cx="900115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Наши достижения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Колледж вошел в число  100 лучших </a:t>
            </a:r>
            <a:r>
              <a:rPr lang="ru-RU" sz="20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ССУЗов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России в 2012, 2015, 2016 г.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Трижды награжден золотыми медалями, а также почетным знаком «Директор года 2012, 2015, 2016». 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2017 году колледж занял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 место 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  Всероссийском конкурсе образовательных организаций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6" descr="http://polyglotlife.ru/wp-content/uploads/2015/03/IMG_357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7757" r="4100"/>
          <a:stretch>
            <a:fillRect/>
          </a:stretch>
        </p:blipFill>
        <p:spPr bwMode="auto">
          <a:xfrm>
            <a:off x="6072166" y="4286256"/>
            <a:ext cx="3071834" cy="240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://polyglotlife.ru/wp-content/uploads/2015/03/%D0%91%D0%B5%D0%B7%D1%8B%D0%BC%D1%8F%D0%BD%D0%BD%D1%8B%D0%B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047" r="5434" b="1241"/>
          <a:stretch/>
        </p:blipFill>
        <p:spPr bwMode="auto">
          <a:xfrm>
            <a:off x="-1" y="4786322"/>
            <a:ext cx="3832819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0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4218" r="15350"/>
          <a:stretch>
            <a:fillRect/>
          </a:stretch>
        </p:blipFill>
        <p:spPr bwMode="auto">
          <a:xfrm>
            <a:off x="285720" y="2500306"/>
            <a:ext cx="2489001" cy="2394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://polyglotlife.ru/wp-content/uploads/2017/10/3-2-1024x572.jpg"/>
          <p:cNvPicPr>
            <a:picLocks noChangeAspect="1" noChangeArrowheads="1"/>
          </p:cNvPicPr>
          <p:nvPr/>
        </p:nvPicPr>
        <p:blipFill>
          <a:blip r:embed="rId10"/>
          <a:srcRect l="10287" r="12552"/>
          <a:stretch>
            <a:fillRect/>
          </a:stretch>
        </p:blipFill>
        <p:spPr bwMode="auto">
          <a:xfrm>
            <a:off x="6000760" y="2214554"/>
            <a:ext cx="2883246" cy="2184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tfry4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786050" y="2214554"/>
            <a:ext cx="2914500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://polyglotlife.ru/wp-content/uploads/2015/03/IMG_4391-184x184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14744" y="3929042"/>
            <a:ext cx="2357454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914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42853"/>
            <a:ext cx="8267700" cy="50006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143240" y="571480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Наши награды</a:t>
            </a:r>
            <a:endParaRPr lang="ru-RU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C:\Users\Завуч\Desktop\Для презентации\20171124_1101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000108"/>
            <a:ext cx="304802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Завуч\Desktop\Для презентации\20171124_1101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1261" y="4643446"/>
            <a:ext cx="2952739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Завуч\Desktop\Для презентации\20171124_110208.jpg"/>
          <p:cNvPicPr>
            <a:picLocks noChangeAspect="1" noChangeArrowheads="1"/>
          </p:cNvPicPr>
          <p:nvPr/>
        </p:nvPicPr>
        <p:blipFill>
          <a:blip r:embed="rId6" cstate="print"/>
          <a:srcRect l="27692" t="17420" r="22407" b="17796"/>
          <a:stretch>
            <a:fillRect/>
          </a:stretch>
        </p:blipFill>
        <p:spPr bwMode="auto">
          <a:xfrm>
            <a:off x="214282" y="857232"/>
            <a:ext cx="2143140" cy="2086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Завуч\Desktop\Для презентации\20171124_110217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428992" y="4717292"/>
            <a:ext cx="2000264" cy="2024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Завуч\Desktop\Для презентации\20171124_110225.jpg"/>
          <p:cNvPicPr>
            <a:picLocks noChangeAspect="1" noChangeArrowheads="1"/>
          </p:cNvPicPr>
          <p:nvPr/>
        </p:nvPicPr>
        <p:blipFill>
          <a:blip r:embed="rId8" cstate="print"/>
          <a:srcRect l="24219" t="12500" r="21875" b="17708"/>
          <a:stretch>
            <a:fillRect/>
          </a:stretch>
        </p:blipFill>
        <p:spPr bwMode="auto">
          <a:xfrm>
            <a:off x="6786578" y="857232"/>
            <a:ext cx="2207114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Завуч\Desktop\Для презентации\20171124_11024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4714884"/>
            <a:ext cx="2857488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Users\Завуч\Desktop\Для презентации\20171124_110301.jpg"/>
          <p:cNvPicPr>
            <a:picLocks noChangeAspect="1" noChangeArrowheads="1"/>
          </p:cNvPicPr>
          <p:nvPr/>
        </p:nvPicPr>
        <p:blipFill>
          <a:blip r:embed="rId10" cstate="print"/>
          <a:srcRect l="32813" t="26041" r="38281" b="35417"/>
          <a:stretch>
            <a:fillRect/>
          </a:stretch>
        </p:blipFill>
        <p:spPr bwMode="auto">
          <a:xfrm>
            <a:off x="6215074" y="2928934"/>
            <a:ext cx="178595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Users\Завуч\Desktop\Для презентации\20171124_110324.jpg"/>
          <p:cNvPicPr>
            <a:picLocks noChangeAspect="1" noChangeArrowheads="1"/>
          </p:cNvPicPr>
          <p:nvPr/>
        </p:nvPicPr>
        <p:blipFill>
          <a:blip r:embed="rId11" cstate="print"/>
          <a:srcRect l="30556" t="55209" r="19444" b="8333"/>
          <a:stretch>
            <a:fillRect/>
          </a:stretch>
        </p:blipFill>
        <p:spPr bwMode="auto">
          <a:xfrm>
            <a:off x="3571868" y="3143248"/>
            <a:ext cx="1571636" cy="1527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C:\Users\Завуч\Desktop\Для презентации\20171124_110348.jpg"/>
          <p:cNvPicPr>
            <a:picLocks noChangeAspect="1" noChangeArrowheads="1"/>
          </p:cNvPicPr>
          <p:nvPr/>
        </p:nvPicPr>
        <p:blipFill>
          <a:blip r:embed="rId12" cstate="print"/>
          <a:srcRect l="29687" t="24999" r="33594" b="20833"/>
          <a:stretch>
            <a:fillRect/>
          </a:stretch>
        </p:blipFill>
        <p:spPr bwMode="auto">
          <a:xfrm>
            <a:off x="714348" y="2786058"/>
            <a:ext cx="1678793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848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0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42853"/>
            <a:ext cx="8267700" cy="64294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596" y="857232"/>
            <a:ext cx="85011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Наши преимущества</a:t>
            </a:r>
            <a:endParaRPr lang="ru-RU" sz="32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indent="457200" algn="just">
              <a:buFont typeface="Wingdings" pitchFamily="2" charset="2"/>
              <a:buChar char="Ø"/>
            </a:pPr>
            <a:r>
              <a:rPr lang="ru-RU" sz="32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Диплом государственного образца</a:t>
            </a:r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;</a:t>
            </a:r>
          </a:p>
          <a:p>
            <a:pPr indent="457200" algn="just">
              <a:buFont typeface="Wingdings" pitchFamily="2" charset="2"/>
              <a:buChar char="Ø"/>
            </a:pPr>
            <a:r>
              <a:rPr lang="ru-RU" sz="32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Поступление в </a:t>
            </a:r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ВУЗ без </a:t>
            </a:r>
            <a:r>
              <a:rPr lang="ru-RU" sz="32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сдачи </a:t>
            </a:r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ЕГЭ;</a:t>
            </a:r>
            <a:endParaRPr lang="ru-RU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indent="457200" algn="just"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Углублённое изучение иностранного языка по всем специальностям (4-6 часов в неделю);</a:t>
            </a:r>
          </a:p>
          <a:p>
            <a:pPr indent="457200" algn="just"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Возможность  параллельного обучения по второй специальности;</a:t>
            </a:r>
          </a:p>
          <a:p>
            <a:pPr lvl="0" indent="457200" algn="just">
              <a:buFont typeface="Wingdings" pitchFamily="2" charset="2"/>
              <a:buChar char="Ø"/>
            </a:pPr>
            <a:r>
              <a:rPr lang="ru-RU" sz="32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Практика за рубежом у партнёров в Лондоне и на </a:t>
            </a:r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Мальте;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71934" y="5000636"/>
            <a:ext cx="46085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/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Форма обучения: </a:t>
            </a:r>
          </a:p>
          <a:p>
            <a:pPr lvl="0" indent="457200"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очная  </a:t>
            </a:r>
          </a:p>
          <a:p>
            <a:pPr lvl="0" indent="457200"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заочная,</a:t>
            </a:r>
          </a:p>
          <a:p>
            <a:pPr lvl="0" indent="457200"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параллельная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996" y="223814"/>
            <a:ext cx="8267700" cy="49054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857232"/>
            <a:ext cx="885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Участие студентов Международного колледжа «Полиглот»  в конференциях </a:t>
            </a:r>
            <a:endParaRPr lang="ru-RU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Picture 14" descr="http://polyglotlife.ru/wp-content/uploads/2015/11/q5M5wpKv-vE-1024x1024.jpg"/>
          <p:cNvPicPr>
            <a:picLocks noChangeAspect="1" noChangeArrowheads="1"/>
          </p:cNvPicPr>
          <p:nvPr/>
        </p:nvPicPr>
        <p:blipFill>
          <a:blip r:embed="rId4"/>
          <a:srcRect l="17795" r="2562" b="48593"/>
          <a:stretch>
            <a:fillRect/>
          </a:stretch>
        </p:blipFill>
        <p:spPr bwMode="auto">
          <a:xfrm>
            <a:off x="3000364" y="1643050"/>
            <a:ext cx="2891411" cy="206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://polyglotlife.ru/wp-content/uploads/2016/05/0Sr5ZTnvmQ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929066"/>
            <a:ext cx="4133851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http://polyglotlife.ru/wp-content/uploads/2016/11/%D0%B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00628" y="3857628"/>
            <a:ext cx="357190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Завуч\Desktop\2017-2018 учебный год\для ФАТИМЫ 17-18\Пенсионный фонд\Пенсионный фонд фото\IMG-20170921-WA00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7158" y="1643050"/>
            <a:ext cx="2643206" cy="1982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F:\IMG_543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3756" y="1643050"/>
            <a:ext cx="3290244" cy="2193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260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996" y="223814"/>
            <a:ext cx="8267700" cy="49054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857232"/>
            <a:ext cx="885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Участие студентов Международного колледжа «Полиглот»  в конференциях </a:t>
            </a:r>
            <a:endParaRPr lang="ru-RU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" name="Picture 2" descr="C:\Users\Polyglot\Desktop\nauch-silver-diplom-kunizheva-amina-vladimirov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9822" y="1688229"/>
            <a:ext cx="3154267" cy="446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Polyglot\Desktop\silver-diplom-kunizheva-amina-vladimirovna (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5686" y="1688229"/>
            <a:ext cx="3154266" cy="446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0582375"/>
      </p:ext>
    </p:extLst>
  </p:cSld>
  <p:clrMapOvr>
    <a:masterClrMapping/>
  </p:clrMapOvr>
  <p:transition advTm="1260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Завуч\Desktop\free-educational-powerpoint-templates-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вуч\Desktop\2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996" y="223814"/>
            <a:ext cx="8267700" cy="642942"/>
          </a:xfrm>
          <a:prstGeom prst="rect">
            <a:avLst/>
          </a:prstGeom>
          <a:noFill/>
        </p:spPr>
      </p:pic>
      <p:sp>
        <p:nvSpPr>
          <p:cNvPr id="4" name="Заголовок 9"/>
          <p:cNvSpPr txBox="1">
            <a:spLocks/>
          </p:cNvSpPr>
          <p:nvPr/>
        </p:nvSpPr>
        <p:spPr>
          <a:xfrm>
            <a:off x="457200" y="785794"/>
            <a:ext cx="8186766" cy="461665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0000FF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Студенты  нашего колледжа - это учеба + активный образ жизни</a:t>
            </a:r>
            <a:endParaRPr kumimoji="0" lang="ru-RU" sz="2800" b="1" i="0" u="none" strike="noStrike" kern="1200" cap="none" spc="0" normalizeH="0" baseline="0" noProof="0" dirty="0">
              <a:ln w="6350">
                <a:noFill/>
              </a:ln>
              <a:solidFill>
                <a:srgbClr val="0000FF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8" descr="http://polyglotlife.ru/wp-content/uploads/2016/11/%D0%B4.jpg"/>
          <p:cNvPicPr>
            <a:picLocks noChangeAspect="1" noChangeArrowheads="1"/>
          </p:cNvPicPr>
          <p:nvPr/>
        </p:nvPicPr>
        <p:blipFill>
          <a:blip r:embed="rId4" cstate="print"/>
          <a:srcRect b="14609"/>
          <a:stretch>
            <a:fillRect/>
          </a:stretch>
        </p:blipFill>
        <p:spPr bwMode="auto">
          <a:xfrm>
            <a:off x="5567108" y="4000504"/>
            <a:ext cx="3576892" cy="2290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Завуч\Desktop\Масленица\DSC_0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1214422"/>
            <a:ext cx="1643074" cy="246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Завуч\Desktop\Масленица\DSC_00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3929066"/>
            <a:ext cx="1571636" cy="2357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://www.riakchr.ru/image/2016/03-marth/18/DSC00556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3857628"/>
            <a:ext cx="4071966" cy="2798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357298"/>
            <a:ext cx="3786182" cy="21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72132" y="1500174"/>
            <a:ext cx="335758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advTm="1897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2681</TotalTime>
  <Words>1225</Words>
  <Application>Microsoft Office PowerPoint</Application>
  <PresentationFormat>Экран (4:3)</PresentationFormat>
  <Paragraphs>170</Paragraphs>
  <Slides>37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Литейная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Завуч</dc:creator>
  <cp:lastModifiedBy>EGE Scan</cp:lastModifiedBy>
  <cp:revision>254</cp:revision>
  <dcterms:created xsi:type="dcterms:W3CDTF">2017-11-16T14:46:59Z</dcterms:created>
  <dcterms:modified xsi:type="dcterms:W3CDTF">2021-02-05T06:44:01Z</dcterms:modified>
</cp:coreProperties>
</file>